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3" r:id="rId16"/>
    <p:sldId id="274" r:id="rId17"/>
    <p:sldId id="269" r:id="rId18"/>
    <p:sldId id="27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A5B228-20B5-4BD7-A3D6-1FA5307DDF43}">
          <p14:sldIdLst>
            <p14:sldId id="256"/>
            <p14:sldId id="257"/>
            <p14:sldId id="258"/>
            <p14:sldId id="259"/>
            <p14:sldId id="260"/>
            <p14:sldId id="261"/>
            <p14:sldId id="262"/>
            <p14:sldId id="263"/>
            <p14:sldId id="264"/>
            <p14:sldId id="265"/>
            <p14:sldId id="266"/>
            <p14:sldId id="267"/>
            <p14:sldId id="268"/>
            <p14:sldId id="272"/>
            <p14:sldId id="273"/>
            <p14:sldId id="274"/>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B4F2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DF3EE-8D8C-4277-9B6A-DF341538EE38}" v="5" dt="2024-08-29T11:39:38.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06" autoAdjust="0"/>
  </p:normalViewPr>
  <p:slideViewPr>
    <p:cSldViewPr snapToGrid="0">
      <p:cViewPr varScale="1">
        <p:scale>
          <a:sx n="77" d="100"/>
          <a:sy n="77" d="100"/>
        </p:scale>
        <p:origin x="82" y="3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dnesh Budukh" userId="83c2411f39fa8da8" providerId="LiveId" clId="{57EDF3EE-8D8C-4277-9B6A-DF341538EE38}"/>
    <pc:docChg chg="modSld">
      <pc:chgData name="Yadnesh Budukh" userId="83c2411f39fa8da8" providerId="LiveId" clId="{57EDF3EE-8D8C-4277-9B6A-DF341538EE38}" dt="2024-08-29T11:40:46.906" v="6" actId="170"/>
      <pc:docMkLst>
        <pc:docMk/>
      </pc:docMkLst>
      <pc:sldChg chg="modSp mod modTransition">
        <pc:chgData name="Yadnesh Budukh" userId="83c2411f39fa8da8" providerId="LiveId" clId="{57EDF3EE-8D8C-4277-9B6A-DF341538EE38}" dt="2024-08-29T11:40:46.906" v="6" actId="170"/>
        <pc:sldMkLst>
          <pc:docMk/>
          <pc:sldMk cId="4260855035" sldId="256"/>
        </pc:sldMkLst>
        <pc:picChg chg="ord">
          <ac:chgData name="Yadnesh Budukh" userId="83c2411f39fa8da8" providerId="LiveId" clId="{57EDF3EE-8D8C-4277-9B6A-DF341538EE38}" dt="2024-08-29T11:40:46.906" v="6" actId="170"/>
          <ac:picMkLst>
            <pc:docMk/>
            <pc:sldMk cId="4260855035" sldId="256"/>
            <ac:picMk id="4"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257B21B-2FEE-45B5-93E5-7690CFB0D691}"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589120-4520-49A5-8A20-71BDA7DFAAE8}" type="slidenum">
              <a:rPr lang="en-IN" smtClean="0"/>
              <a:t>‹#›</a:t>
            </a:fld>
            <a:endParaRPr lang="en-IN"/>
          </a:p>
        </p:txBody>
      </p:sp>
    </p:spTree>
    <p:extLst>
      <p:ext uri="{BB962C8B-B14F-4D97-AF65-F5344CB8AC3E}">
        <p14:creationId xmlns:p14="http://schemas.microsoft.com/office/powerpoint/2010/main" val="1104435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257B21B-2FEE-45B5-93E5-7690CFB0D691}"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589120-4520-49A5-8A20-71BDA7DFAAE8}" type="slidenum">
              <a:rPr lang="en-IN" smtClean="0"/>
              <a:t>‹#›</a:t>
            </a:fld>
            <a:endParaRPr lang="en-IN"/>
          </a:p>
        </p:txBody>
      </p:sp>
    </p:spTree>
    <p:extLst>
      <p:ext uri="{BB962C8B-B14F-4D97-AF65-F5344CB8AC3E}">
        <p14:creationId xmlns:p14="http://schemas.microsoft.com/office/powerpoint/2010/main" val="2050058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257B21B-2FEE-45B5-93E5-7690CFB0D691}"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589120-4520-49A5-8A20-71BDA7DFAAE8}" type="slidenum">
              <a:rPr lang="en-IN" smtClean="0"/>
              <a:t>‹#›</a:t>
            </a:fld>
            <a:endParaRPr lang="en-IN"/>
          </a:p>
        </p:txBody>
      </p:sp>
    </p:spTree>
    <p:extLst>
      <p:ext uri="{BB962C8B-B14F-4D97-AF65-F5344CB8AC3E}">
        <p14:creationId xmlns:p14="http://schemas.microsoft.com/office/powerpoint/2010/main" val="2687989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257B21B-2FEE-45B5-93E5-7690CFB0D691}"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589120-4520-49A5-8A20-71BDA7DFAAE8}" type="slidenum">
              <a:rPr lang="en-IN" smtClean="0"/>
              <a:t>‹#›</a:t>
            </a:fld>
            <a:endParaRPr lang="en-IN"/>
          </a:p>
        </p:txBody>
      </p:sp>
    </p:spTree>
    <p:extLst>
      <p:ext uri="{BB962C8B-B14F-4D97-AF65-F5344CB8AC3E}">
        <p14:creationId xmlns:p14="http://schemas.microsoft.com/office/powerpoint/2010/main" val="39669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57B21B-2FEE-45B5-93E5-7690CFB0D691}"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589120-4520-49A5-8A20-71BDA7DFAAE8}" type="slidenum">
              <a:rPr lang="en-IN" smtClean="0"/>
              <a:t>‹#›</a:t>
            </a:fld>
            <a:endParaRPr lang="en-IN"/>
          </a:p>
        </p:txBody>
      </p:sp>
    </p:spTree>
    <p:extLst>
      <p:ext uri="{BB962C8B-B14F-4D97-AF65-F5344CB8AC3E}">
        <p14:creationId xmlns:p14="http://schemas.microsoft.com/office/powerpoint/2010/main" val="34503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257B21B-2FEE-45B5-93E5-7690CFB0D691}"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589120-4520-49A5-8A20-71BDA7DFAAE8}" type="slidenum">
              <a:rPr lang="en-IN" smtClean="0"/>
              <a:t>‹#›</a:t>
            </a:fld>
            <a:endParaRPr lang="en-IN"/>
          </a:p>
        </p:txBody>
      </p:sp>
    </p:spTree>
    <p:extLst>
      <p:ext uri="{BB962C8B-B14F-4D97-AF65-F5344CB8AC3E}">
        <p14:creationId xmlns:p14="http://schemas.microsoft.com/office/powerpoint/2010/main" val="1534497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257B21B-2FEE-45B5-93E5-7690CFB0D691}" type="datetimeFigureOut">
              <a:rPr lang="en-IN" smtClean="0"/>
              <a:t>29-08-2024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589120-4520-49A5-8A20-71BDA7DFAAE8}" type="slidenum">
              <a:rPr lang="en-IN" smtClean="0"/>
              <a:t>‹#›</a:t>
            </a:fld>
            <a:endParaRPr lang="en-IN"/>
          </a:p>
        </p:txBody>
      </p:sp>
    </p:spTree>
    <p:extLst>
      <p:ext uri="{BB962C8B-B14F-4D97-AF65-F5344CB8AC3E}">
        <p14:creationId xmlns:p14="http://schemas.microsoft.com/office/powerpoint/2010/main" val="2024107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257B21B-2FEE-45B5-93E5-7690CFB0D691}"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589120-4520-49A5-8A20-71BDA7DFAAE8}" type="slidenum">
              <a:rPr lang="en-IN" smtClean="0"/>
              <a:t>‹#›</a:t>
            </a:fld>
            <a:endParaRPr lang="en-IN"/>
          </a:p>
        </p:txBody>
      </p:sp>
    </p:spTree>
    <p:extLst>
      <p:ext uri="{BB962C8B-B14F-4D97-AF65-F5344CB8AC3E}">
        <p14:creationId xmlns:p14="http://schemas.microsoft.com/office/powerpoint/2010/main" val="189720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57B21B-2FEE-45B5-93E5-7690CFB0D691}" type="datetimeFigureOut">
              <a:rPr lang="en-IN" smtClean="0"/>
              <a:t>29-08-2024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589120-4520-49A5-8A20-71BDA7DFAAE8}" type="slidenum">
              <a:rPr lang="en-IN" smtClean="0"/>
              <a:t>‹#›</a:t>
            </a:fld>
            <a:endParaRPr lang="en-IN"/>
          </a:p>
        </p:txBody>
      </p:sp>
    </p:spTree>
    <p:extLst>
      <p:ext uri="{BB962C8B-B14F-4D97-AF65-F5344CB8AC3E}">
        <p14:creationId xmlns:p14="http://schemas.microsoft.com/office/powerpoint/2010/main" val="1968574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57B21B-2FEE-45B5-93E5-7690CFB0D691}"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589120-4520-49A5-8A20-71BDA7DFAAE8}" type="slidenum">
              <a:rPr lang="en-IN" smtClean="0"/>
              <a:t>‹#›</a:t>
            </a:fld>
            <a:endParaRPr lang="en-IN"/>
          </a:p>
        </p:txBody>
      </p:sp>
    </p:spTree>
    <p:extLst>
      <p:ext uri="{BB962C8B-B14F-4D97-AF65-F5344CB8AC3E}">
        <p14:creationId xmlns:p14="http://schemas.microsoft.com/office/powerpoint/2010/main" val="407215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57B21B-2FEE-45B5-93E5-7690CFB0D691}"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589120-4520-49A5-8A20-71BDA7DFAAE8}" type="slidenum">
              <a:rPr lang="en-IN" smtClean="0"/>
              <a:t>‹#›</a:t>
            </a:fld>
            <a:endParaRPr lang="en-IN"/>
          </a:p>
        </p:txBody>
      </p:sp>
    </p:spTree>
    <p:extLst>
      <p:ext uri="{BB962C8B-B14F-4D97-AF65-F5344CB8AC3E}">
        <p14:creationId xmlns:p14="http://schemas.microsoft.com/office/powerpoint/2010/main" val="1677832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7B21B-2FEE-45B5-93E5-7690CFB0D691}" type="datetimeFigureOut">
              <a:rPr lang="en-IN" smtClean="0"/>
              <a:t>29-08-2024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89120-4520-49A5-8A20-71BDA7DFAAE8}" type="slidenum">
              <a:rPr lang="en-IN" smtClean="0"/>
              <a:t>‹#›</a:t>
            </a:fld>
            <a:endParaRPr lang="en-IN"/>
          </a:p>
        </p:txBody>
      </p:sp>
    </p:spTree>
    <p:extLst>
      <p:ext uri="{BB962C8B-B14F-4D97-AF65-F5344CB8AC3E}">
        <p14:creationId xmlns:p14="http://schemas.microsoft.com/office/powerpoint/2010/main" val="896881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255289" y="2537605"/>
            <a:ext cx="6096000" cy="1569660"/>
          </a:xfrm>
          <a:prstGeom prst="rect">
            <a:avLst/>
          </a:prstGeom>
        </p:spPr>
        <p:txBody>
          <a:bodyPr>
            <a:spAutoFit/>
          </a:bodyPr>
          <a:lstStyle/>
          <a:p>
            <a:r>
              <a:rPr lang="en-US" sz="4800" dirty="0">
                <a:solidFill>
                  <a:prstClr val="black"/>
                </a:solidFill>
                <a:latin typeface="Bell MT" panose="02020503060305020303" pitchFamily="18" charset="0"/>
              </a:rPr>
              <a:t>WELCOME TO THE HELPING-BUDDY</a:t>
            </a:r>
            <a:endParaRPr lang="en-IN" sz="2000" dirty="0">
              <a:latin typeface="Bell MT" panose="020205030603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59" y="929158"/>
            <a:ext cx="4786555" cy="4786555"/>
          </a:xfrm>
          <a:prstGeom prst="rect">
            <a:avLst/>
          </a:prstGeom>
          <a:effectLst>
            <a:glow rad="101600">
              <a:srgbClr val="FFC000">
                <a:alpha val="60000"/>
              </a:srgbClr>
            </a:glow>
          </a:effectLst>
        </p:spPr>
      </p:pic>
      <p:pic>
        <p:nvPicPr>
          <p:cNvPr id="7" name="Picture 6"/>
          <p:cNvPicPr/>
          <p:nvPr/>
        </p:nvPicPr>
        <p:blipFill>
          <a:blip r:embed="rId3"/>
          <a:stretch>
            <a:fillRect/>
          </a:stretch>
        </p:blipFill>
        <p:spPr>
          <a:xfrm>
            <a:off x="10121774" y="181877"/>
            <a:ext cx="1861996" cy="868325"/>
          </a:xfrm>
          <a:prstGeom prst="rect">
            <a:avLst/>
          </a:prstGeom>
        </p:spPr>
      </p:pic>
    </p:spTree>
    <p:extLst>
      <p:ext uri="{BB962C8B-B14F-4D97-AF65-F5344CB8AC3E}">
        <p14:creationId xmlns:p14="http://schemas.microsoft.com/office/powerpoint/2010/main" val="4260855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160815" y="201490"/>
            <a:ext cx="3761543" cy="769441"/>
          </a:xfrm>
          <a:prstGeom prst="rect">
            <a:avLst/>
          </a:prstGeom>
        </p:spPr>
        <p:txBody>
          <a:bodyPr wrap="none">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Snap shots  :</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401" y="104073"/>
            <a:ext cx="964276" cy="964276"/>
          </a:xfrm>
          <a:prstGeom prst="rect">
            <a:avLst/>
          </a:prstGeom>
        </p:spPr>
      </p:pic>
      <p:sp>
        <p:nvSpPr>
          <p:cNvPr id="4" name="TextBox 3"/>
          <p:cNvSpPr txBox="1"/>
          <p:nvPr/>
        </p:nvSpPr>
        <p:spPr>
          <a:xfrm>
            <a:off x="291401" y="1367073"/>
            <a:ext cx="2663101" cy="584775"/>
          </a:xfrm>
          <a:prstGeom prst="rect">
            <a:avLst/>
          </a:prstGeom>
          <a:noFill/>
        </p:spPr>
        <p:txBody>
          <a:bodyPr wrap="none" rtlCol="0">
            <a:spAutoFit/>
          </a:bodyPr>
          <a:lstStyle/>
          <a:p>
            <a:r>
              <a:rPr lang="en-US" sz="3200" dirty="0">
                <a:latin typeface="Arial Rounded MT Bold" panose="020F0704030504030204" pitchFamily="34" charset="0"/>
              </a:rPr>
              <a:t>HOMEPAGE </a:t>
            </a:r>
            <a:endParaRPr lang="en-IN" sz="3200" dirty="0">
              <a:latin typeface="Arial Rounded MT Bold" panose="020F0704030504030204" pitchFamily="34" charset="0"/>
            </a:endParaRPr>
          </a:p>
        </p:txBody>
      </p:sp>
      <p:pic>
        <p:nvPicPr>
          <p:cNvPr id="6" name="Picture 5"/>
          <p:cNvPicPr/>
          <p:nvPr/>
        </p:nvPicPr>
        <p:blipFill>
          <a:blip r:embed="rId3"/>
          <a:stretch>
            <a:fillRect/>
          </a:stretch>
        </p:blipFill>
        <p:spPr>
          <a:xfrm>
            <a:off x="10121774" y="181877"/>
            <a:ext cx="1861996" cy="868325"/>
          </a:xfrm>
          <a:prstGeom prst="rect">
            <a:avLst/>
          </a:prstGeom>
        </p:spPr>
      </p:pic>
      <p:pic>
        <p:nvPicPr>
          <p:cNvPr id="8" name="Picture 7">
            <a:extLst>
              <a:ext uri="{FF2B5EF4-FFF2-40B4-BE49-F238E27FC236}">
                <a16:creationId xmlns:a16="http://schemas.microsoft.com/office/drawing/2014/main" id="{8100044D-0BCC-67A6-2C2E-2004CD621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259" y="1320762"/>
            <a:ext cx="8537196" cy="5335748"/>
          </a:xfrm>
          <a:prstGeom prst="rect">
            <a:avLst/>
          </a:prstGeom>
        </p:spPr>
      </p:pic>
    </p:spTree>
    <p:extLst>
      <p:ext uri="{BB962C8B-B14F-4D97-AF65-F5344CB8AC3E}">
        <p14:creationId xmlns:p14="http://schemas.microsoft.com/office/powerpoint/2010/main" val="3199955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p:cNvSpPr txBox="1"/>
          <p:nvPr/>
        </p:nvSpPr>
        <p:spPr>
          <a:xfrm>
            <a:off x="182760" y="334978"/>
            <a:ext cx="2444900" cy="1077218"/>
          </a:xfrm>
          <a:prstGeom prst="rect">
            <a:avLst/>
          </a:prstGeom>
          <a:noFill/>
        </p:spPr>
        <p:txBody>
          <a:bodyPr wrap="none" rtlCol="0">
            <a:spAutoFit/>
          </a:bodyPr>
          <a:lstStyle/>
          <a:p>
            <a:r>
              <a:rPr lang="en-US" sz="3200" dirty="0">
                <a:latin typeface="Arial Rounded MT Bold" panose="020F0704030504030204" pitchFamily="34" charset="0"/>
              </a:rPr>
              <a:t>NEWS AND</a:t>
            </a:r>
          </a:p>
          <a:p>
            <a:r>
              <a:rPr lang="en-US" sz="3200" dirty="0">
                <a:latin typeface="Arial Rounded MT Bold" panose="020F0704030504030204" pitchFamily="34" charset="0"/>
              </a:rPr>
              <a:t> ARTICLE </a:t>
            </a:r>
            <a:endParaRPr lang="en-IN" sz="3200" dirty="0">
              <a:latin typeface="Arial Rounded MT Bold" panose="020F07040305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182" y="760491"/>
            <a:ext cx="9611158" cy="6006974"/>
          </a:xfrm>
          <a:prstGeom prst="rect">
            <a:avLst/>
          </a:prstGeom>
        </p:spPr>
      </p:pic>
    </p:spTree>
    <p:extLst>
      <p:ext uri="{BB962C8B-B14F-4D97-AF65-F5344CB8AC3E}">
        <p14:creationId xmlns:p14="http://schemas.microsoft.com/office/powerpoint/2010/main" val="282953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p:cNvSpPr txBox="1"/>
          <p:nvPr/>
        </p:nvSpPr>
        <p:spPr>
          <a:xfrm>
            <a:off x="182760" y="334978"/>
            <a:ext cx="2432076" cy="1077218"/>
          </a:xfrm>
          <a:prstGeom prst="rect">
            <a:avLst/>
          </a:prstGeom>
          <a:noFill/>
        </p:spPr>
        <p:txBody>
          <a:bodyPr wrap="none" rtlCol="0">
            <a:spAutoFit/>
          </a:bodyPr>
          <a:lstStyle/>
          <a:p>
            <a:r>
              <a:rPr lang="en-US" sz="3200" dirty="0">
                <a:latin typeface="Arial Rounded MT Bold" panose="020F0704030504030204" pitchFamily="34" charset="0"/>
              </a:rPr>
              <a:t>FIND</a:t>
            </a:r>
          </a:p>
          <a:p>
            <a:r>
              <a:rPr lang="en-US" sz="3200" dirty="0">
                <a:latin typeface="Arial Rounded MT Bold" panose="020F0704030504030204" pitchFamily="34" charset="0"/>
              </a:rPr>
              <a:t>RECIPIENT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627" y="783501"/>
            <a:ext cx="9183232" cy="5739520"/>
          </a:xfrm>
          <a:prstGeom prst="rect">
            <a:avLst/>
          </a:prstGeom>
        </p:spPr>
      </p:pic>
    </p:spTree>
    <p:extLst>
      <p:ext uri="{BB962C8B-B14F-4D97-AF65-F5344CB8AC3E}">
        <p14:creationId xmlns:p14="http://schemas.microsoft.com/office/powerpoint/2010/main" val="140572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p:cNvSpPr txBox="1"/>
          <p:nvPr/>
        </p:nvSpPr>
        <p:spPr>
          <a:xfrm>
            <a:off x="182760" y="334978"/>
            <a:ext cx="2403415" cy="584775"/>
          </a:xfrm>
          <a:prstGeom prst="rect">
            <a:avLst/>
          </a:prstGeom>
          <a:noFill/>
        </p:spPr>
        <p:txBody>
          <a:bodyPr wrap="none" rtlCol="0">
            <a:spAutoFit/>
          </a:bodyPr>
          <a:lstStyle/>
          <a:p>
            <a:r>
              <a:rPr lang="en-US" sz="3200" dirty="0">
                <a:latin typeface="Arial Rounded MT Bold" panose="020F0704030504030204" pitchFamily="34" charset="0"/>
              </a:rPr>
              <a:t>DONATION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276" y="851402"/>
            <a:ext cx="9509156" cy="5943223"/>
          </a:xfrm>
          <a:prstGeom prst="rect">
            <a:avLst/>
          </a:prstGeom>
        </p:spPr>
      </p:pic>
    </p:spTree>
    <p:extLst>
      <p:ext uri="{BB962C8B-B14F-4D97-AF65-F5344CB8AC3E}">
        <p14:creationId xmlns:p14="http://schemas.microsoft.com/office/powerpoint/2010/main" val="844758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p:cNvSpPr txBox="1"/>
          <p:nvPr/>
        </p:nvSpPr>
        <p:spPr>
          <a:xfrm>
            <a:off x="182760" y="334978"/>
            <a:ext cx="2403415" cy="1077218"/>
          </a:xfrm>
          <a:prstGeom prst="rect">
            <a:avLst/>
          </a:prstGeom>
          <a:noFill/>
        </p:spPr>
        <p:txBody>
          <a:bodyPr wrap="none" rtlCol="0">
            <a:spAutoFit/>
          </a:bodyPr>
          <a:lstStyle/>
          <a:p>
            <a:r>
              <a:rPr lang="en-US" sz="3200" dirty="0">
                <a:latin typeface="Arial Rounded MT Bold" panose="020F0704030504030204" pitchFamily="34" charset="0"/>
              </a:rPr>
              <a:t>FOOD </a:t>
            </a:r>
          </a:p>
          <a:p>
            <a:r>
              <a:rPr lang="en-US" sz="3200" dirty="0">
                <a:latin typeface="Arial Rounded MT Bold" panose="020F0704030504030204" pitchFamily="34" charset="0"/>
              </a:rPr>
              <a:t>DONATION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175" y="534682"/>
            <a:ext cx="9147425" cy="5717141"/>
          </a:xfrm>
          <a:prstGeom prst="rect">
            <a:avLst/>
          </a:prstGeom>
        </p:spPr>
      </p:pic>
    </p:spTree>
    <p:extLst>
      <p:ext uri="{BB962C8B-B14F-4D97-AF65-F5344CB8AC3E}">
        <p14:creationId xmlns:p14="http://schemas.microsoft.com/office/powerpoint/2010/main" val="2252045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p:cNvSpPr txBox="1"/>
          <p:nvPr/>
        </p:nvSpPr>
        <p:spPr>
          <a:xfrm>
            <a:off x="182760" y="334978"/>
            <a:ext cx="2452338" cy="1077218"/>
          </a:xfrm>
          <a:prstGeom prst="rect">
            <a:avLst/>
          </a:prstGeom>
          <a:noFill/>
        </p:spPr>
        <p:txBody>
          <a:bodyPr wrap="none" rtlCol="0">
            <a:spAutoFit/>
          </a:bodyPr>
          <a:lstStyle/>
          <a:p>
            <a:r>
              <a:rPr lang="en-US" sz="3200" dirty="0">
                <a:latin typeface="Arial Rounded MT Bold" panose="020F0704030504030204" pitchFamily="34" charset="0"/>
              </a:rPr>
              <a:t>FINANCIAL</a:t>
            </a:r>
          </a:p>
          <a:p>
            <a:r>
              <a:rPr lang="en-US" sz="3200" dirty="0">
                <a:latin typeface="Arial Rounded MT Bold" panose="020F0704030504030204" pitchFamily="34" charset="0"/>
              </a:rPr>
              <a:t>DONATION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098" y="626723"/>
            <a:ext cx="9476883" cy="5923052"/>
          </a:xfrm>
          <a:prstGeom prst="rect">
            <a:avLst/>
          </a:prstGeom>
        </p:spPr>
      </p:pic>
    </p:spTree>
    <p:extLst>
      <p:ext uri="{BB962C8B-B14F-4D97-AF65-F5344CB8AC3E}">
        <p14:creationId xmlns:p14="http://schemas.microsoft.com/office/powerpoint/2010/main" val="13886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p:cNvSpPr txBox="1"/>
          <p:nvPr/>
        </p:nvSpPr>
        <p:spPr>
          <a:xfrm>
            <a:off x="182760" y="334978"/>
            <a:ext cx="2460930" cy="584775"/>
          </a:xfrm>
          <a:prstGeom prst="rect">
            <a:avLst/>
          </a:prstGeom>
          <a:noFill/>
        </p:spPr>
        <p:txBody>
          <a:bodyPr wrap="none" rtlCol="0">
            <a:spAutoFit/>
          </a:bodyPr>
          <a:lstStyle/>
          <a:p>
            <a:r>
              <a:rPr lang="en-US" sz="3200" dirty="0">
                <a:latin typeface="Arial Rounded MT Bold" panose="020F0704030504030204" pitchFamily="34" charset="0"/>
              </a:rPr>
              <a:t>ABOUT US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638" y="851898"/>
            <a:ext cx="9609762" cy="6006101"/>
          </a:xfrm>
          <a:prstGeom prst="rect">
            <a:avLst/>
          </a:prstGeom>
        </p:spPr>
      </p:pic>
    </p:spTree>
    <p:extLst>
      <p:ext uri="{BB962C8B-B14F-4D97-AF65-F5344CB8AC3E}">
        <p14:creationId xmlns:p14="http://schemas.microsoft.com/office/powerpoint/2010/main" val="2628560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296" y="85926"/>
            <a:ext cx="964276" cy="964276"/>
          </a:xfrm>
          <a:prstGeom prst="rect">
            <a:avLst/>
          </a:prstGeom>
        </p:spPr>
      </p:pic>
      <p:sp>
        <p:nvSpPr>
          <p:cNvPr id="4" name="Rectangle 3"/>
          <p:cNvSpPr/>
          <p:nvPr/>
        </p:nvSpPr>
        <p:spPr>
          <a:xfrm>
            <a:off x="1150766" y="201490"/>
            <a:ext cx="3639522" cy="769441"/>
          </a:xfrm>
          <a:prstGeom prst="rect">
            <a:avLst/>
          </a:prstGeom>
        </p:spPr>
        <p:txBody>
          <a:bodyPr wrap="none">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Conclusion :</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Subtitle 5"/>
          <p:cNvSpPr txBox="1">
            <a:spLocks/>
          </p:cNvSpPr>
          <p:nvPr/>
        </p:nvSpPr>
        <p:spPr>
          <a:xfrm>
            <a:off x="190124" y="740255"/>
            <a:ext cx="11760452" cy="493627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Arial Rounded MT Bold" panose="020F0704030504030204" pitchFamily="34" charset="0"/>
            </a:endParaRPr>
          </a:p>
          <a:p>
            <a:r>
              <a:rPr lang="en-US" sz="1800" dirty="0"/>
              <a:t>Here are some key points for the conclusion:</a:t>
            </a:r>
          </a:p>
          <a:p>
            <a:r>
              <a:rPr lang="en-US" sz="1800" b="1" dirty="0"/>
              <a:t>Philanthropic Mission:</a:t>
            </a:r>
            <a:r>
              <a:rPr lang="en-US" sz="1800" dirty="0"/>
              <a:t> Helping Buddy appears to have a clear philanthropic mission aimed at addressing crucial social issues, including disaster relief, support for old age homes, and assistance for orphanages. The platform likely seeks to channel resources and aid towards those in need.</a:t>
            </a:r>
          </a:p>
          <a:p>
            <a:r>
              <a:rPr lang="en-US" sz="1800" b="1" dirty="0"/>
              <a:t>User-Friendly Interface:</a:t>
            </a:r>
            <a:r>
              <a:rPr lang="en-US" sz="1800" dirty="0"/>
              <a:t> A successful donation and funding management platform should have a user-friendly interface. If Helping Buddy provides an intuitive and easy-to-navigate website, it would likely attract more users, encouraging greater participation in charitable activities.</a:t>
            </a:r>
          </a:p>
          <a:p>
            <a:r>
              <a:rPr lang="en-US" sz="1800" b="1" dirty="0"/>
              <a:t>Impactful Initiatives:</a:t>
            </a:r>
            <a:r>
              <a:rPr lang="en-US" sz="1800" dirty="0"/>
              <a:t> The success of Helping Buddy can be measured by the positive impact it has on the beneficiaries of its initiatives. Regular updates, success stories, and tangible outcomes from the supported projects would showcase the platform's effectiveness in making a meaningful difference in the lives of those it aims to help.</a:t>
            </a:r>
          </a:p>
          <a:p>
            <a:r>
              <a:rPr lang="en-US" sz="1800" b="1" dirty="0"/>
              <a:t>Community Engagement:</a:t>
            </a:r>
            <a:r>
              <a:rPr lang="en-US" sz="1800" dirty="0"/>
              <a:t> To thrive, Helping Buddy should actively engage with its community of donors, volunteers, and beneficiaries. Regular communication, updates, and engagement events can foster a sense of community and inspire continued support for the platform's initiatives.</a:t>
            </a:r>
          </a:p>
          <a:p>
            <a:r>
              <a:rPr lang="en-US" sz="1800" dirty="0"/>
              <a:t>In conclusion, if Helping Buddy effectively addresses these aspects, it has the potential to be a valuable platform for managing donations and funding for various causes, contributing positively to society. However, ongoing efforts to maintain transparency, security, and community engagement will be crucial for its sustained success in the realm of charitable endeavors.</a:t>
            </a:r>
          </a:p>
          <a:p>
            <a:pPr marL="0" indent="0">
              <a:buNone/>
            </a:pPr>
            <a:endParaRPr lang="en-IN" sz="1800" dirty="0">
              <a:latin typeface="Arial Rounded MT Bold" panose="020F0704030504030204" pitchFamily="34" charset="0"/>
            </a:endParaRPr>
          </a:p>
        </p:txBody>
      </p:sp>
      <p:pic>
        <p:nvPicPr>
          <p:cNvPr id="6" name="Picture 5"/>
          <p:cNvPicPr/>
          <p:nvPr/>
        </p:nvPicPr>
        <p:blipFill>
          <a:blip r:embed="rId3"/>
          <a:stretch>
            <a:fillRect/>
          </a:stretch>
        </p:blipFill>
        <p:spPr>
          <a:xfrm>
            <a:off x="10121774" y="181877"/>
            <a:ext cx="1861996" cy="868325"/>
          </a:xfrm>
          <a:prstGeom prst="rect">
            <a:avLst/>
          </a:prstGeom>
        </p:spPr>
      </p:pic>
    </p:spTree>
    <p:extLst>
      <p:ext uri="{BB962C8B-B14F-4D97-AF65-F5344CB8AC3E}">
        <p14:creationId xmlns:p14="http://schemas.microsoft.com/office/powerpoint/2010/main" val="2945879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401" y="104073"/>
            <a:ext cx="964276" cy="964276"/>
          </a:xfrm>
          <a:prstGeom prst="rect">
            <a:avLst/>
          </a:prstGeom>
        </p:spPr>
      </p:pic>
      <p:sp>
        <p:nvSpPr>
          <p:cNvPr id="3" name="Rectangle 2"/>
          <p:cNvSpPr/>
          <p:nvPr/>
        </p:nvSpPr>
        <p:spPr>
          <a:xfrm>
            <a:off x="1221636" y="201490"/>
            <a:ext cx="4413772" cy="769441"/>
          </a:xfrm>
          <a:prstGeom prst="rect">
            <a:avLst/>
          </a:prstGeom>
        </p:spPr>
        <p:txBody>
          <a:bodyPr wrap="none">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Future Scope :</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Subtitle 5"/>
          <p:cNvSpPr txBox="1">
            <a:spLocks/>
          </p:cNvSpPr>
          <p:nvPr/>
        </p:nvSpPr>
        <p:spPr>
          <a:xfrm>
            <a:off x="291401" y="834739"/>
            <a:ext cx="11760452" cy="493627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latin typeface="Arial Rounded MT Bold" panose="020F0704030504030204" pitchFamily="34" charset="0"/>
            </a:endParaRPr>
          </a:p>
          <a:p>
            <a:pPr marL="0" indent="0">
              <a:buNone/>
            </a:pPr>
            <a:r>
              <a:rPr lang="en-US" sz="2000" dirty="0"/>
              <a:t>The future scope of Helping Buddy could include:</a:t>
            </a:r>
          </a:p>
          <a:p>
            <a:r>
              <a:rPr lang="en-US" sz="2000" b="1" dirty="0"/>
              <a:t>Expansion of Causes:</a:t>
            </a:r>
            <a:r>
              <a:rPr lang="en-US" sz="2000" dirty="0"/>
              <a:t> Helping Buddy may extend its support to a wider range of causes and social issues, adapting to emerging needs and crises.</a:t>
            </a:r>
          </a:p>
          <a:p>
            <a:r>
              <a:rPr lang="en-US" sz="2000" b="1" dirty="0"/>
              <a:t>Global Reach:</a:t>
            </a:r>
            <a:r>
              <a:rPr lang="en-US" sz="2000" dirty="0"/>
              <a:t> The platform might explore opportunities to go global, reaching out to international communities and addressing global humanitarian challenges.</a:t>
            </a:r>
          </a:p>
          <a:p>
            <a:r>
              <a:rPr lang="en-US" sz="2000" b="1" dirty="0"/>
              <a:t>Partnerships and Collaborations:</a:t>
            </a:r>
            <a:r>
              <a:rPr lang="en-US" sz="2000" dirty="0"/>
              <a:t> Establishing partnerships with other NGOs, businesses, and governments could amplify Helping Buddy's impact and resource mobilization.</a:t>
            </a:r>
          </a:p>
          <a:p>
            <a:r>
              <a:rPr lang="en-US" sz="2000" b="1" dirty="0"/>
              <a:t> Community Building:</a:t>
            </a:r>
            <a:r>
              <a:rPr lang="en-US" sz="2000" dirty="0"/>
              <a:t> Strengthening the sense of community among donors, volunteers, and beneficiaries through social media, events, and forums can foster sustained engagement and support.</a:t>
            </a:r>
          </a:p>
          <a:p>
            <a:r>
              <a:rPr lang="en-US" sz="2000" b="1" dirty="0"/>
              <a:t>Innovative Fundraising Campaigns:</a:t>
            </a:r>
            <a:r>
              <a:rPr lang="en-US" sz="2000" dirty="0"/>
              <a:t> Implementing creative and innovative fundraising campaigns, such as crowd funding initiatives, virtual events, or collaborative projects, can keep the platform dynamic and responsive to evolving donor preferences.</a:t>
            </a:r>
          </a:p>
          <a:p>
            <a:r>
              <a:rPr lang="en-US" sz="2000" b="1" dirty="0"/>
              <a:t>Educational Initiatives:</a:t>
            </a:r>
            <a:r>
              <a:rPr lang="en-US" sz="2000" dirty="0"/>
              <a:t> Launching educational programs to raise awareness about social issues, sustainable practices, and the impact of donations could contribute to a more informed and engaged donor base.</a:t>
            </a:r>
          </a:p>
          <a:p>
            <a:r>
              <a:rPr lang="en-US" sz="2000" b="1" dirty="0"/>
              <a:t>Mobile Application development : </a:t>
            </a:r>
            <a:r>
              <a:rPr lang="en-US" sz="2000" dirty="0"/>
              <a:t>Development of an application</a:t>
            </a:r>
            <a:r>
              <a:rPr lang="en-US" sz="2000" b="1" dirty="0"/>
              <a:t> </a:t>
            </a:r>
            <a:r>
              <a:rPr lang="en-US" sz="2000" dirty="0"/>
              <a:t>for seamless donations could be part of its future developments.</a:t>
            </a:r>
            <a:endParaRPr lang="en-US" sz="2000" b="1" dirty="0"/>
          </a:p>
          <a:p>
            <a:pPr marL="0" indent="0">
              <a:buNone/>
            </a:pPr>
            <a:br>
              <a:rPr lang="en-US" sz="2000" dirty="0"/>
            </a:br>
            <a:endParaRPr lang="en-US" sz="2000" dirty="0"/>
          </a:p>
          <a:p>
            <a:pPr marL="0" indent="0">
              <a:buNone/>
            </a:pPr>
            <a:endParaRPr lang="en-IN" sz="2000" dirty="0">
              <a:latin typeface="Arial Rounded MT Bold" panose="020F0704030504030204" pitchFamily="34" charset="0"/>
            </a:endParaRPr>
          </a:p>
        </p:txBody>
      </p:sp>
      <p:pic>
        <p:nvPicPr>
          <p:cNvPr id="5" name="Picture 4"/>
          <p:cNvPicPr/>
          <p:nvPr/>
        </p:nvPicPr>
        <p:blipFill>
          <a:blip r:embed="rId3"/>
          <a:stretch>
            <a:fillRect/>
          </a:stretch>
        </p:blipFill>
        <p:spPr>
          <a:xfrm>
            <a:off x="10121774" y="181877"/>
            <a:ext cx="1861996" cy="868325"/>
          </a:xfrm>
          <a:prstGeom prst="rect">
            <a:avLst/>
          </a:prstGeom>
        </p:spPr>
      </p:pic>
    </p:spTree>
    <p:extLst>
      <p:ext uri="{BB962C8B-B14F-4D97-AF65-F5344CB8AC3E}">
        <p14:creationId xmlns:p14="http://schemas.microsoft.com/office/powerpoint/2010/main" val="1660932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2857799" y="5350064"/>
            <a:ext cx="8527491" cy="1323439"/>
          </a:xfrm>
          <a:prstGeom prst="rect">
            <a:avLst/>
          </a:prstGeom>
        </p:spPr>
        <p:txBody>
          <a:bodyPr wrap="square">
            <a:spAutoFit/>
          </a:bodyPr>
          <a:lstStyle/>
          <a:p>
            <a:r>
              <a:rPr lang="en-US" sz="8000" dirty="0">
                <a:ln w="0"/>
                <a:effectLst>
                  <a:outerShdw blurRad="38100" dist="19050" dir="2700000" algn="tl" rotWithShape="0">
                    <a:schemeClr val="dk1">
                      <a:alpha val="40000"/>
                    </a:schemeClr>
                  </a:outerShdw>
                </a:effectLst>
                <a:latin typeface="Arial Rounded MT Bold" panose="020F0704030504030204" pitchFamily="34" charset="0"/>
              </a:rPr>
              <a:t>THANK YOU</a:t>
            </a:r>
            <a:endParaRPr lang="en-IN" sz="4000" dirty="0">
              <a:ln w="0"/>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516" y="1931722"/>
            <a:ext cx="6883685" cy="400976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625" y="606258"/>
            <a:ext cx="2952881" cy="2952881"/>
          </a:xfrm>
          <a:prstGeom prst="rect">
            <a:avLst/>
          </a:prstGeom>
        </p:spPr>
      </p:pic>
      <p:pic>
        <p:nvPicPr>
          <p:cNvPr id="5" name="Picture 4"/>
          <p:cNvPicPr/>
          <p:nvPr/>
        </p:nvPicPr>
        <p:blipFill>
          <a:blip r:embed="rId4"/>
          <a:stretch>
            <a:fillRect/>
          </a:stretch>
        </p:blipFill>
        <p:spPr>
          <a:xfrm>
            <a:off x="10121774" y="181877"/>
            <a:ext cx="1861996" cy="868325"/>
          </a:xfrm>
          <a:prstGeom prst="rect">
            <a:avLst/>
          </a:prstGeom>
        </p:spPr>
      </p:pic>
    </p:spTree>
    <p:extLst>
      <p:ext uri="{BB962C8B-B14F-4D97-AF65-F5344CB8AC3E}">
        <p14:creationId xmlns:p14="http://schemas.microsoft.com/office/powerpoint/2010/main" val="3259111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7800" b="93950" l="7800" r="95700">
                        <a14:foregroundMark x1="19900" y1="37450" x2="16600" y2="37150"/>
                        <a14:foregroundMark x1="25100" y1="29800" x2="21900" y2="24000"/>
                        <a14:foregroundMark x1="28800" y1="34450" x2="27900" y2="30700"/>
                        <a14:foregroundMark x1="27900" y1="28900" x2="27900" y2="43600"/>
                        <a14:foregroundMark x1="27600" y1="42400" x2="23900" y2="41200"/>
                        <a14:foregroundMark x1="80733" y1="43900" x2="86533" y2="37000"/>
                        <a14:foregroundMark x1="78433" y1="54400" x2="82333" y2="52150"/>
                        <a14:foregroundMark x1="87633" y1="51700" x2="91133" y2="51100"/>
                        <a14:foregroundMark x1="75533" y1="49150" x2="73433" y2="44800"/>
                        <a14:foregroundMark x1="82533" y1="59950" x2="85233" y2="59950"/>
                      </a14:backgroundRemoval>
                    </a14:imgEffect>
                  </a14:imgLayer>
                </a14:imgProps>
              </a:ext>
              <a:ext uri="{28A0092B-C50C-407E-A947-70E740481C1C}">
                <a14:useLocalDpi xmlns:a14="http://schemas.microsoft.com/office/drawing/2010/main" val="0"/>
              </a:ext>
            </a:extLst>
          </a:blip>
          <a:stretch>
            <a:fillRect/>
          </a:stretch>
        </p:blipFill>
        <p:spPr>
          <a:xfrm>
            <a:off x="4609259" y="968722"/>
            <a:ext cx="7943222" cy="5295481"/>
          </a:xfrm>
          <a:prstGeom prst="rect">
            <a:avLst/>
          </a:prstGeom>
        </p:spPr>
      </p:pic>
      <p:sp>
        <p:nvSpPr>
          <p:cNvPr id="2" name="Title 1"/>
          <p:cNvSpPr>
            <a:spLocks noGrp="1"/>
          </p:cNvSpPr>
          <p:nvPr>
            <p:ph type="title"/>
          </p:nvPr>
        </p:nvSpPr>
        <p:spPr>
          <a:xfrm>
            <a:off x="1255677" y="200387"/>
            <a:ext cx="4956018" cy="831303"/>
          </a:xfrm>
        </p:spPr>
        <p:txBody>
          <a:bodyPr>
            <a:normAutofit/>
          </a:bodyPr>
          <a:lstStyle/>
          <a:p>
            <a:r>
              <a:rPr lang="en-US"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CONTENT :</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endParaRPr>
          </a:p>
        </p:txBody>
      </p:sp>
      <p:sp>
        <p:nvSpPr>
          <p:cNvPr id="4" name="TextBox 3"/>
          <p:cNvSpPr txBox="1"/>
          <p:nvPr/>
        </p:nvSpPr>
        <p:spPr>
          <a:xfrm>
            <a:off x="253496" y="968722"/>
            <a:ext cx="7867462" cy="6186309"/>
          </a:xfrm>
          <a:prstGeom prst="rect">
            <a:avLst/>
          </a:prstGeom>
          <a:noFill/>
        </p:spPr>
        <p:txBody>
          <a:bodyPr wrap="square" rtlCol="0">
            <a:spAutoFit/>
          </a:bodyPr>
          <a:lstStyle/>
          <a:p>
            <a:pPr marL="571500" indent="-571500">
              <a:buBlip>
                <a:blip r:embed="rId4"/>
              </a:buBlip>
            </a:pPr>
            <a:r>
              <a:rPr lang="en-US" sz="3600" dirty="0">
                <a:latin typeface="Arial Rounded MT Bold" panose="020F0704030504030204" pitchFamily="34" charset="0"/>
              </a:rPr>
              <a:t>Introduction </a:t>
            </a:r>
          </a:p>
          <a:p>
            <a:pPr marL="571500" indent="-571500">
              <a:buBlip>
                <a:blip r:embed="rId4"/>
              </a:buBlip>
            </a:pPr>
            <a:r>
              <a:rPr lang="en-US" sz="3600" dirty="0">
                <a:latin typeface="Arial Rounded MT Bold" panose="020F0704030504030204" pitchFamily="34" charset="0"/>
              </a:rPr>
              <a:t>Objective </a:t>
            </a:r>
          </a:p>
          <a:p>
            <a:pPr marL="571500" indent="-571500">
              <a:buBlip>
                <a:blip r:embed="rId4"/>
              </a:buBlip>
            </a:pPr>
            <a:r>
              <a:rPr lang="en-US" sz="3600" dirty="0">
                <a:latin typeface="Arial Rounded MT Bold" panose="020F0704030504030204" pitchFamily="34" charset="0"/>
              </a:rPr>
              <a:t>Existing work</a:t>
            </a:r>
          </a:p>
          <a:p>
            <a:pPr marL="571500" indent="-571500">
              <a:buBlip>
                <a:blip r:embed="rId4"/>
              </a:buBlip>
            </a:pPr>
            <a:r>
              <a:rPr lang="en-US" sz="3600" dirty="0">
                <a:latin typeface="Arial Rounded MT Bold" panose="020F0704030504030204" pitchFamily="34" charset="0"/>
              </a:rPr>
              <a:t>Scope</a:t>
            </a:r>
          </a:p>
          <a:p>
            <a:pPr marL="571500" indent="-571500">
              <a:buBlip>
                <a:blip r:embed="rId4"/>
              </a:buBlip>
            </a:pPr>
            <a:r>
              <a:rPr lang="en-US" sz="3600" dirty="0">
                <a:latin typeface="Arial Rounded MT Bold" panose="020F0704030504030204" pitchFamily="34" charset="0"/>
              </a:rPr>
              <a:t>Block diagram</a:t>
            </a:r>
          </a:p>
          <a:p>
            <a:pPr marL="571500" indent="-571500">
              <a:buBlip>
                <a:blip r:embed="rId4"/>
              </a:buBlip>
            </a:pPr>
            <a:r>
              <a:rPr lang="en-US" sz="3600" dirty="0">
                <a:latin typeface="Arial Rounded MT Bold" panose="020F0704030504030204" pitchFamily="34" charset="0"/>
              </a:rPr>
              <a:t>Methodology</a:t>
            </a:r>
          </a:p>
          <a:p>
            <a:pPr marL="571500" indent="-571500">
              <a:buBlip>
                <a:blip r:embed="rId4"/>
              </a:buBlip>
            </a:pPr>
            <a:r>
              <a:rPr lang="en-US" sz="3600" dirty="0">
                <a:latin typeface="Arial Rounded MT Bold" panose="020F0704030504030204" pitchFamily="34" charset="0"/>
              </a:rPr>
              <a:t>Technology stacking</a:t>
            </a:r>
          </a:p>
          <a:p>
            <a:pPr marL="571500" indent="-571500">
              <a:buBlip>
                <a:blip r:embed="rId4"/>
              </a:buBlip>
            </a:pPr>
            <a:r>
              <a:rPr lang="en-US" sz="3600" dirty="0">
                <a:latin typeface="Arial Rounded MT Bold" panose="020F0704030504030204" pitchFamily="34" charset="0"/>
              </a:rPr>
              <a:t>Snap shot</a:t>
            </a:r>
          </a:p>
          <a:p>
            <a:pPr marL="571500" indent="-571500">
              <a:buBlip>
                <a:blip r:embed="rId4"/>
              </a:buBlip>
            </a:pPr>
            <a:r>
              <a:rPr lang="en-US" sz="3600" dirty="0">
                <a:latin typeface="Arial Rounded MT Bold" panose="020F0704030504030204" pitchFamily="34" charset="0"/>
              </a:rPr>
              <a:t>Conclusion</a:t>
            </a:r>
          </a:p>
          <a:p>
            <a:pPr marL="571500" indent="-571500">
              <a:buBlip>
                <a:blip r:embed="rId4"/>
              </a:buBlip>
            </a:pPr>
            <a:r>
              <a:rPr lang="en-US" sz="3600" dirty="0">
                <a:latin typeface="Arial Rounded MT Bold" panose="020F0704030504030204" pitchFamily="34" charset="0"/>
              </a:rPr>
              <a:t>Future scope</a:t>
            </a:r>
          </a:p>
          <a:p>
            <a:pPr marL="571500" indent="-571500">
              <a:buBlip>
                <a:blip r:embed="rId4"/>
              </a:buBlip>
            </a:pPr>
            <a:endParaRPr lang="en-IN" sz="3600" dirty="0">
              <a:latin typeface="Arial Rounded MT Bold" panose="020F0704030504030204" pitchFamily="34" charset="0"/>
            </a:endParaRPr>
          </a:p>
        </p:txBody>
      </p:sp>
      <p:pic>
        <p:nvPicPr>
          <p:cNvPr id="6" name="Picture 5"/>
          <p:cNvPicPr/>
          <p:nvPr/>
        </p:nvPicPr>
        <p:blipFill>
          <a:blip r:embed="rId5"/>
          <a:stretch>
            <a:fillRect/>
          </a:stretch>
        </p:blipFill>
        <p:spPr>
          <a:xfrm>
            <a:off x="10121774" y="181877"/>
            <a:ext cx="1861996" cy="86832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1401" y="85926"/>
            <a:ext cx="964276" cy="964276"/>
          </a:xfrm>
          <a:prstGeom prst="rect">
            <a:avLst/>
          </a:prstGeom>
        </p:spPr>
      </p:pic>
    </p:spTree>
    <p:extLst>
      <p:ext uri="{BB962C8B-B14F-4D97-AF65-F5344CB8AC3E}">
        <p14:creationId xmlns:p14="http://schemas.microsoft.com/office/powerpoint/2010/main" val="206028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backgroundRemoval t="248" b="99938" l="0" r="99711">
                        <a14:foregroundMark x1="6328" y1="31638" x2="8395" y2="33995"/>
                        <a14:foregroundMark x1="34491" y1="11538" x2="33706" y2="3908"/>
                        <a14:foregroundMark x1="64475" y1="14392" x2="61373" y2="1179"/>
                        <a14:foregroundMark x1="88544" y1="45099" x2="95616" y2="38834"/>
                        <a14:foregroundMark x1="12696" y1="96774" x2="20720" y2="90385"/>
                        <a14:foregroundMark x1="32796" y1="78350" x2="39082" y2="78846"/>
                        <a14:foregroundMark x1="45782" y1="90633" x2="51572" y2="94231"/>
                        <a14:backgroundMark x1="34202" y1="94727" x2="36600" y2="94851"/>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23144"/>
          </a:xfrm>
          <a:prstGeom prst="rect">
            <a:avLst/>
          </a:prstGeom>
        </p:spPr>
      </p:pic>
      <p:sp>
        <p:nvSpPr>
          <p:cNvPr id="3" name="Rectangle 2"/>
          <p:cNvSpPr/>
          <p:nvPr/>
        </p:nvSpPr>
        <p:spPr>
          <a:xfrm>
            <a:off x="1255677" y="231318"/>
            <a:ext cx="3943067" cy="769441"/>
          </a:xfrm>
          <a:prstGeom prst="rect">
            <a:avLst/>
          </a:prstGeom>
        </p:spPr>
        <p:txBody>
          <a:bodyPr wrap="none">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Introduction :</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 name="Subtitle 5"/>
          <p:cNvSpPr>
            <a:spLocks noGrp="1"/>
          </p:cNvSpPr>
          <p:nvPr>
            <p:ph type="subTitle" idx="1"/>
          </p:nvPr>
        </p:nvSpPr>
        <p:spPr>
          <a:xfrm>
            <a:off x="715224" y="1149789"/>
            <a:ext cx="11071492" cy="4899319"/>
          </a:xfrm>
        </p:spPr>
        <p:txBody>
          <a:bodyPr>
            <a:normAutofit/>
          </a:bodyPr>
          <a:lstStyle/>
          <a:p>
            <a:pPr marL="342900" indent="-342900" algn="l">
              <a:buBlip>
                <a:blip r:embed="rId4"/>
              </a:buBlip>
            </a:pPr>
            <a:r>
              <a:rPr lang="en-IN" dirty="0">
                <a:latin typeface="Arial Rounded MT Bold" panose="020F0704030504030204" pitchFamily="34" charset="0"/>
              </a:rPr>
              <a:t>Helps user to find the old age and orphan age homes.</a:t>
            </a:r>
          </a:p>
          <a:p>
            <a:pPr marL="342900" indent="-342900" algn="l">
              <a:buBlip>
                <a:blip r:embed="rId4"/>
              </a:buBlip>
            </a:pPr>
            <a:endParaRPr lang="en-IN" dirty="0">
              <a:latin typeface="Arial Rounded MT Bold" panose="020F0704030504030204" pitchFamily="34" charset="0"/>
            </a:endParaRPr>
          </a:p>
          <a:p>
            <a:pPr marL="342900" indent="-342900" algn="l">
              <a:buBlip>
                <a:blip r:embed="rId4"/>
              </a:buBlip>
            </a:pPr>
            <a:r>
              <a:rPr lang="en-IN" dirty="0">
                <a:latin typeface="Arial Rounded MT Bold" panose="020F0704030504030204" pitchFamily="34" charset="0"/>
              </a:rPr>
              <a:t>User can make donations easily.</a:t>
            </a:r>
          </a:p>
          <a:p>
            <a:pPr marL="342900" indent="-342900" algn="l">
              <a:buBlip>
                <a:blip r:embed="rId4"/>
              </a:buBlip>
            </a:pPr>
            <a:endParaRPr lang="en-IN" dirty="0">
              <a:latin typeface="Arial Rounded MT Bold" panose="020F0704030504030204" pitchFamily="34" charset="0"/>
            </a:endParaRPr>
          </a:p>
          <a:p>
            <a:pPr marL="342900" indent="-342900" algn="l">
              <a:buBlip>
                <a:blip r:embed="rId4"/>
              </a:buBlip>
            </a:pPr>
            <a:r>
              <a:rPr lang="en-IN" dirty="0">
                <a:latin typeface="Arial Rounded MT Bold" panose="020F0704030504030204" pitchFamily="34" charset="0"/>
              </a:rPr>
              <a:t>User friendly interface.</a:t>
            </a:r>
          </a:p>
          <a:p>
            <a:pPr marL="342900" indent="-342900" algn="l">
              <a:buBlip>
                <a:blip r:embed="rId4"/>
              </a:buBlip>
            </a:pPr>
            <a:endParaRPr lang="en-IN" dirty="0">
              <a:latin typeface="Arial Rounded MT Bold" panose="020F0704030504030204" pitchFamily="34" charset="0"/>
            </a:endParaRPr>
          </a:p>
          <a:p>
            <a:pPr marL="342900" indent="-342900" algn="l">
              <a:buBlip>
                <a:blip r:embed="rId4"/>
              </a:buBlip>
            </a:pPr>
            <a:r>
              <a:rPr lang="en-IN" dirty="0">
                <a:latin typeface="Arial Rounded MT Bold" panose="020F0704030504030204" pitchFamily="34" charset="0"/>
              </a:rPr>
              <a:t>Decrease the wastage of donation.</a:t>
            </a:r>
          </a:p>
          <a:p>
            <a:pPr marL="342900" indent="-342900" algn="l">
              <a:buBlip>
                <a:blip r:embed="rId4"/>
              </a:buBlip>
            </a:pPr>
            <a:endParaRPr lang="en-IN" dirty="0">
              <a:latin typeface="Arial Rounded MT Bold" panose="020F0704030504030204" pitchFamily="34" charset="0"/>
            </a:endParaRPr>
          </a:p>
          <a:p>
            <a:pPr marL="342900" indent="-342900" algn="l">
              <a:buBlip>
                <a:blip r:embed="rId4"/>
              </a:buBlip>
            </a:pPr>
            <a:r>
              <a:rPr lang="en-IN" dirty="0">
                <a:latin typeface="Arial Rounded MT Bold" panose="020F0704030504030204" pitchFamily="34" charset="0"/>
              </a:rPr>
              <a:t>Can make financial donations and also book time slot if available to donate food.</a:t>
            </a:r>
          </a:p>
          <a:p>
            <a:pPr algn="l"/>
            <a:endParaRPr lang="en-IN" dirty="0">
              <a:latin typeface="Arial Rounded MT Bold" panose="020F0704030504030204" pitchFamily="34" charset="0"/>
            </a:endParaRPr>
          </a:p>
        </p:txBody>
      </p:sp>
      <p:pic>
        <p:nvPicPr>
          <p:cNvPr id="7" name="Picture 6"/>
          <p:cNvPicPr/>
          <p:nvPr/>
        </p:nvPicPr>
        <p:blipFill>
          <a:blip r:embed="rId5"/>
          <a:stretch>
            <a:fillRect/>
          </a:stretch>
        </p:blipFill>
        <p:spPr>
          <a:xfrm>
            <a:off x="10121774" y="181877"/>
            <a:ext cx="1861996" cy="86832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1401" y="104073"/>
            <a:ext cx="964276" cy="964276"/>
          </a:xfrm>
          <a:prstGeom prst="rect">
            <a:avLst/>
          </a:prstGeom>
        </p:spPr>
      </p:pic>
    </p:spTree>
    <p:extLst>
      <p:ext uri="{BB962C8B-B14F-4D97-AF65-F5344CB8AC3E}">
        <p14:creationId xmlns:p14="http://schemas.microsoft.com/office/powerpoint/2010/main" val="3516655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0121774" y="181877"/>
            <a:ext cx="1861996" cy="868325"/>
          </a:xfrm>
          <a:prstGeom prst="rect">
            <a:avLst/>
          </a:prstGeom>
        </p:spPr>
      </p:pic>
      <p:sp>
        <p:nvSpPr>
          <p:cNvPr id="7" name="Rectangle 6"/>
          <p:cNvSpPr/>
          <p:nvPr/>
        </p:nvSpPr>
        <p:spPr>
          <a:xfrm>
            <a:off x="1156248" y="298908"/>
            <a:ext cx="3497048" cy="769441"/>
          </a:xfrm>
          <a:prstGeom prst="rect">
            <a:avLst/>
          </a:prstGeom>
        </p:spPr>
        <p:txBody>
          <a:bodyPr wrap="none">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Objectives :</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 name="Subtitle 5"/>
          <p:cNvSpPr txBox="1">
            <a:spLocks/>
          </p:cNvSpPr>
          <p:nvPr/>
        </p:nvSpPr>
        <p:spPr>
          <a:xfrm>
            <a:off x="332283" y="1451239"/>
            <a:ext cx="11071492" cy="4899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latin typeface="Arial Rounded MT Bold" panose="020F0704030504030204" pitchFamily="34" charset="0"/>
              </a:rPr>
              <a:t>This website named Helping Buddy helps to overcome on the problems like -</a:t>
            </a:r>
          </a:p>
          <a:p>
            <a:pPr marL="514350" indent="-514350">
              <a:buFont typeface="+mj-lt"/>
              <a:buAutoNum type="arabicPeriod"/>
            </a:pPr>
            <a:r>
              <a:rPr lang="en-IN" dirty="0">
                <a:latin typeface="Arial Rounded MT Bold" panose="020F0704030504030204" pitchFamily="34" charset="0"/>
              </a:rPr>
              <a:t>wastage of donated material </a:t>
            </a:r>
          </a:p>
          <a:p>
            <a:pPr marL="514350" indent="-514350">
              <a:buFont typeface="+mj-lt"/>
              <a:buAutoNum type="arabicPeriod"/>
            </a:pPr>
            <a:r>
              <a:rPr lang="en-IN" dirty="0">
                <a:latin typeface="Arial Rounded MT Bold" panose="020F0704030504030204" pitchFamily="34" charset="0"/>
              </a:rPr>
              <a:t>irregularity in help  </a:t>
            </a:r>
          </a:p>
          <a:p>
            <a:pPr marL="514350" indent="-514350">
              <a:buFont typeface="+mj-lt"/>
              <a:buAutoNum type="arabicPeriod"/>
            </a:pPr>
            <a:r>
              <a:rPr lang="en-IN" dirty="0">
                <a:latin typeface="Arial Rounded MT Bold" panose="020F0704030504030204" pitchFamily="34" charset="0"/>
              </a:rPr>
              <a:t>efficient use of helps and donations.</a:t>
            </a:r>
          </a:p>
          <a:p>
            <a:pPr marL="0" indent="0">
              <a:buNone/>
            </a:pPr>
            <a:endParaRPr lang="en-IN" dirty="0">
              <a:latin typeface="Arial Rounded MT Bold" panose="020F070403050403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7019" y="2062773"/>
            <a:ext cx="8179359" cy="479522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401" y="104073"/>
            <a:ext cx="964276" cy="964276"/>
          </a:xfrm>
          <a:prstGeom prst="rect">
            <a:avLst/>
          </a:prstGeom>
        </p:spPr>
      </p:pic>
    </p:spTree>
    <p:extLst>
      <p:ext uri="{BB962C8B-B14F-4D97-AF65-F5344CB8AC3E}">
        <p14:creationId xmlns:p14="http://schemas.microsoft.com/office/powerpoint/2010/main" val="162206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BEBA8EAE-BF5A-486C-A8C5-ECC9F3942E4B}">
                <a14:imgProps xmlns:a14="http://schemas.microsoft.com/office/drawing/2010/main">
                  <a14:imgLayer r:embed="rId3">
                    <a14:imgEffect>
                      <a14:backgroundRemoval t="54529" b="99938" l="0" r="99711">
                        <a14:foregroundMark x1="6328" y1="31638" x2="8395" y2="33995"/>
                        <a14:foregroundMark x1="34491" y1="11538" x2="33706" y2="3908"/>
                        <a14:foregroundMark x1="64475" y1="14392" x2="61373" y2="1179"/>
                        <a14:foregroundMark x1="88544" y1="45099" x2="95616" y2="38834"/>
                        <a14:foregroundMark x1="12696" y1="96774" x2="20720" y2="90385"/>
                        <a14:foregroundMark x1="32796" y1="78350" x2="39082" y2="78846"/>
                        <a14:foregroundMark x1="45782" y1="90633" x2="51572" y2="94231"/>
                        <a14:backgroundMark x1="34202" y1="94727" x2="36600" y2="94851"/>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23144"/>
          </a:xfrm>
          <a:prstGeom prst="rect">
            <a:avLst/>
          </a:prstGeom>
        </p:spPr>
      </p:pic>
      <p:sp>
        <p:nvSpPr>
          <p:cNvPr id="3" name="Rectangle 2"/>
          <p:cNvSpPr/>
          <p:nvPr/>
        </p:nvSpPr>
        <p:spPr>
          <a:xfrm>
            <a:off x="1180911" y="201490"/>
            <a:ext cx="4268476" cy="769441"/>
          </a:xfrm>
          <a:prstGeom prst="rect">
            <a:avLst/>
          </a:prstGeom>
        </p:spPr>
        <p:txBody>
          <a:bodyPr wrap="none">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Existing work :</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401" y="104073"/>
            <a:ext cx="964276" cy="964276"/>
          </a:xfrm>
          <a:prstGeom prst="rect">
            <a:avLst/>
          </a:prstGeom>
        </p:spPr>
      </p:pic>
      <p:pic>
        <p:nvPicPr>
          <p:cNvPr id="5" name="Picture 4"/>
          <p:cNvPicPr/>
          <p:nvPr/>
        </p:nvPicPr>
        <p:blipFill>
          <a:blip r:embed="rId5"/>
          <a:stretch>
            <a:fillRect/>
          </a:stretch>
        </p:blipFill>
        <p:spPr>
          <a:xfrm>
            <a:off x="10121774" y="181877"/>
            <a:ext cx="1861996" cy="868325"/>
          </a:xfrm>
          <a:prstGeom prst="rect">
            <a:avLst/>
          </a:prstGeom>
        </p:spPr>
      </p:pic>
      <p:sp>
        <p:nvSpPr>
          <p:cNvPr id="10" name="Subtitle 5"/>
          <p:cNvSpPr txBox="1">
            <a:spLocks/>
          </p:cNvSpPr>
          <p:nvPr/>
        </p:nvSpPr>
        <p:spPr>
          <a:xfrm>
            <a:off x="543208" y="1348965"/>
            <a:ext cx="11071492" cy="48993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"Helping Buddy" website facilitates donations for disaster relief, old age homes, and orphanages. Key features include user registration, donation management, cause information, real-time updates, search options, profiles with donation history, communication tools, security measures, social sharing, feedback, mobile responsiveness, and legal compliance. The existing work involves developing these features to create a user-friendly and transparent platform for charitable contributions.</a:t>
            </a:r>
            <a:endParaRPr lang="en-IN" dirty="0">
              <a:latin typeface="Arial Rounded MT Bold" panose="020F0704030504030204" pitchFamily="34" charset="0"/>
            </a:endParaRPr>
          </a:p>
        </p:txBody>
      </p:sp>
    </p:spTree>
    <p:extLst>
      <p:ext uri="{BB962C8B-B14F-4D97-AF65-F5344CB8AC3E}">
        <p14:creationId xmlns:p14="http://schemas.microsoft.com/office/powerpoint/2010/main" val="4213695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160815" y="242207"/>
            <a:ext cx="8585555" cy="769441"/>
          </a:xfrm>
          <a:prstGeom prst="rect">
            <a:avLst/>
          </a:prstGeom>
        </p:spPr>
        <p:txBody>
          <a:bodyPr wrap="none">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Purposed system with scope :</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Subtitle 5"/>
          <p:cNvSpPr txBox="1">
            <a:spLocks/>
          </p:cNvSpPr>
          <p:nvPr/>
        </p:nvSpPr>
        <p:spPr>
          <a:xfrm>
            <a:off x="715224" y="1149789"/>
            <a:ext cx="11071492" cy="4899319"/>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Blip>
                <a:blip r:embed="rId2"/>
              </a:buBlip>
            </a:pPr>
            <a:r>
              <a:rPr lang="en-IN" b="1" dirty="0">
                <a:latin typeface="Arial Rounded MT Bold" panose="020F0704030504030204" pitchFamily="34" charset="0"/>
              </a:rPr>
              <a:t>Donation Management:</a:t>
            </a:r>
          </a:p>
          <a:p>
            <a:pPr marL="0" indent="0">
              <a:buNone/>
            </a:pPr>
            <a:r>
              <a:rPr lang="en-IN" dirty="0">
                <a:latin typeface="Arial Rounded MT Bold" panose="020F0704030504030204" pitchFamily="34" charset="0"/>
              </a:rPr>
              <a:t>                                               </a:t>
            </a:r>
            <a:r>
              <a:rPr lang="en-IN" dirty="0">
                <a:latin typeface="Arial" panose="020B0604020202020204" pitchFamily="34" charset="0"/>
                <a:cs typeface="Arial" panose="020B0604020202020204" pitchFamily="34" charset="0"/>
              </a:rPr>
              <a:t>Donators can donate what they want to the different recipients including the people who are suffered due to disasters.</a:t>
            </a:r>
          </a:p>
          <a:p>
            <a:pPr>
              <a:buBlip>
                <a:blip r:embed="rId2"/>
              </a:buBlip>
            </a:pPr>
            <a:r>
              <a:rPr lang="en-IN" b="1" dirty="0">
                <a:latin typeface="Arial Rounded MT Bold" panose="020F0704030504030204" pitchFamily="34" charset="0"/>
              </a:rPr>
              <a:t>Efficient Use of Donations:</a:t>
            </a:r>
          </a:p>
          <a:p>
            <a:pPr marL="0" indent="0">
              <a:buNone/>
            </a:pPr>
            <a:r>
              <a:rPr lang="en-IN" dirty="0">
                <a:latin typeface="Arial Rounded MT Bold" panose="020F0704030504030204" pitchFamily="34" charset="0"/>
              </a:rPr>
              <a:t>                                              </a:t>
            </a:r>
            <a:r>
              <a:rPr lang="en-IN" dirty="0">
                <a:latin typeface="Arial" panose="020B0604020202020204" pitchFamily="34" charset="0"/>
                <a:cs typeface="Arial" panose="020B0604020202020204" pitchFamily="34" charset="0"/>
              </a:rPr>
              <a:t>Sometimes the donated food or material get wasted due to large amount of donations so this project will help us to utilize the full amount of donations without any wastage.</a:t>
            </a:r>
          </a:p>
          <a:p>
            <a:pPr>
              <a:buBlip>
                <a:blip r:embed="rId2"/>
              </a:buBlip>
            </a:pPr>
            <a:r>
              <a:rPr lang="en-IN" b="1" dirty="0">
                <a:latin typeface="Arial Rounded MT Bold" panose="020F0704030504030204" pitchFamily="34" charset="0"/>
              </a:rPr>
              <a:t>Appointment for Donations:</a:t>
            </a:r>
          </a:p>
          <a:p>
            <a:pPr marL="0" indent="0">
              <a:buNone/>
            </a:pPr>
            <a:r>
              <a:rPr lang="en-IN" dirty="0">
                <a:latin typeface="Arial Rounded MT Bold" panose="020F0704030504030204" pitchFamily="34" charset="0"/>
              </a:rPr>
              <a:t>                                               </a:t>
            </a:r>
            <a:r>
              <a:rPr lang="en-IN" dirty="0">
                <a:latin typeface="Arial" panose="020B0604020202020204" pitchFamily="34" charset="0"/>
                <a:cs typeface="Arial" panose="020B0604020202020204" pitchFamily="34" charset="0"/>
              </a:rPr>
              <a:t>As mentioned above the multiple donations at same time causes wastage or no use of that donations so this project will help us to check what type of donations receivers required and as per requirement and donators time availability, he can take an appointment to make the donations.</a:t>
            </a:r>
          </a:p>
          <a:p>
            <a:pPr>
              <a:buBlip>
                <a:blip r:embed="rId2"/>
              </a:buBlip>
            </a:pPr>
            <a:r>
              <a:rPr lang="en-IN" b="1" dirty="0">
                <a:latin typeface="Arial Rounded MT Bold" panose="020F0704030504030204" pitchFamily="34" charset="0"/>
              </a:rPr>
              <a:t>Finding NGO:</a:t>
            </a:r>
          </a:p>
          <a:p>
            <a:pPr marL="0" indent="0">
              <a:buNone/>
            </a:pPr>
            <a:r>
              <a:rPr lang="en-IN" dirty="0">
                <a:latin typeface="Arial Rounded MT Bold" panose="020F0704030504030204" pitchFamily="34" charset="0"/>
              </a:rPr>
              <a:t>                              </a:t>
            </a:r>
            <a:r>
              <a:rPr lang="en-IN" dirty="0">
                <a:latin typeface="Arial" panose="020B0604020202020204" pitchFamily="34" charset="0"/>
                <a:cs typeface="Arial" panose="020B0604020202020204" pitchFamily="34" charset="0"/>
              </a:rPr>
              <a:t>This project helps to find the NGO, old age homes, orphan age homes and such more institutions in our area.</a:t>
            </a:r>
          </a:p>
          <a:p>
            <a:pPr marL="0" indent="0">
              <a:buNone/>
            </a:pPr>
            <a:endParaRPr lang="en-IN" dirty="0">
              <a:latin typeface="Arial Rounded MT Bold" panose="020F070403050403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401" y="104073"/>
            <a:ext cx="964276" cy="964276"/>
          </a:xfrm>
          <a:prstGeom prst="rect">
            <a:avLst/>
          </a:prstGeom>
        </p:spPr>
      </p:pic>
      <p:pic>
        <p:nvPicPr>
          <p:cNvPr id="5" name="Picture 4"/>
          <p:cNvPicPr/>
          <p:nvPr/>
        </p:nvPicPr>
        <p:blipFill>
          <a:blip r:embed="rId4"/>
          <a:stretch>
            <a:fillRect/>
          </a:stretch>
        </p:blipFill>
        <p:spPr>
          <a:xfrm>
            <a:off x="10121774" y="181877"/>
            <a:ext cx="1861996" cy="868325"/>
          </a:xfrm>
          <a:prstGeom prst="rect">
            <a:avLst/>
          </a:prstGeom>
        </p:spPr>
      </p:pic>
    </p:spTree>
    <p:extLst>
      <p:ext uri="{BB962C8B-B14F-4D97-AF65-F5344CB8AC3E}">
        <p14:creationId xmlns:p14="http://schemas.microsoft.com/office/powerpoint/2010/main" val="193923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255677" y="298908"/>
            <a:ext cx="4590616" cy="769441"/>
          </a:xfrm>
          <a:prstGeom prst="rect">
            <a:avLst/>
          </a:prstGeom>
        </p:spPr>
        <p:txBody>
          <a:bodyPr wrap="none">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Block Diagram :</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401" y="104073"/>
            <a:ext cx="964276" cy="964276"/>
          </a:xfrm>
          <a:prstGeom prst="rect">
            <a:avLst/>
          </a:prstGeom>
        </p:spPr>
      </p:pic>
      <p:pic>
        <p:nvPicPr>
          <p:cNvPr id="5" name="Picture 4"/>
          <p:cNvPicPr/>
          <p:nvPr/>
        </p:nvPicPr>
        <p:blipFill>
          <a:blip r:embed="rId3"/>
          <a:stretch>
            <a:fillRect/>
          </a:stretch>
        </p:blipFill>
        <p:spPr>
          <a:xfrm>
            <a:off x="10121774" y="181877"/>
            <a:ext cx="1861996" cy="868325"/>
          </a:xfrm>
          <a:prstGeom prst="rect">
            <a:avLst/>
          </a:prstGeom>
        </p:spPr>
      </p:pic>
      <p:pic>
        <p:nvPicPr>
          <p:cNvPr id="9" name="Picture 8">
            <a:extLst>
              <a:ext uri="{FF2B5EF4-FFF2-40B4-BE49-F238E27FC236}">
                <a16:creationId xmlns:a16="http://schemas.microsoft.com/office/drawing/2014/main" id="{6AC551BE-E9EA-6B58-9F2F-CAE634BE0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9517" y="1412881"/>
            <a:ext cx="6013551" cy="5080198"/>
          </a:xfrm>
          <a:prstGeom prst="rect">
            <a:avLst/>
          </a:prstGeom>
        </p:spPr>
      </p:pic>
    </p:spTree>
    <p:extLst>
      <p:ext uri="{BB962C8B-B14F-4D97-AF65-F5344CB8AC3E}">
        <p14:creationId xmlns:p14="http://schemas.microsoft.com/office/powerpoint/2010/main" val="3026295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120621" y="273923"/>
            <a:ext cx="4269117" cy="769441"/>
          </a:xfrm>
          <a:prstGeom prst="rect">
            <a:avLst/>
          </a:prstGeom>
        </p:spPr>
        <p:txBody>
          <a:bodyPr wrap="none">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 Methodology :</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Subtitle 5"/>
          <p:cNvSpPr txBox="1">
            <a:spLocks/>
          </p:cNvSpPr>
          <p:nvPr/>
        </p:nvSpPr>
        <p:spPr>
          <a:xfrm>
            <a:off x="695127" y="586212"/>
            <a:ext cx="11071492" cy="48993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latin typeface="Arial Rounded MT Bold" panose="020F0704030504030204" pitchFamily="34" charset="0"/>
            </a:endParaRPr>
          </a:p>
        </p:txBody>
      </p:sp>
      <p:sp>
        <p:nvSpPr>
          <p:cNvPr id="4" name="Rectangle 3"/>
          <p:cNvSpPr/>
          <p:nvPr/>
        </p:nvSpPr>
        <p:spPr>
          <a:xfrm>
            <a:off x="291401" y="1355653"/>
            <a:ext cx="11475218" cy="4518738"/>
          </a:xfrm>
          <a:prstGeom prst="rect">
            <a:avLst/>
          </a:prstGeom>
        </p:spPr>
        <p:txBody>
          <a:bodyPr wrap="square">
            <a:spAutoFit/>
          </a:bodyPr>
          <a:lstStyle/>
          <a:p>
            <a:r>
              <a:rPr lang="en-IN" sz="2400" dirty="0">
                <a:latin typeface="Arial Rounded MT Bold" panose="020F0704030504030204" pitchFamily="34" charset="0"/>
              </a:rPr>
              <a:t>1.  Method of data collection</a:t>
            </a:r>
          </a:p>
          <a:p>
            <a:r>
              <a:rPr lang="en-IN" sz="2400" dirty="0"/>
              <a:t>          </a:t>
            </a:r>
            <a:r>
              <a:rPr lang="en-US" sz="2400" dirty="0"/>
              <a:t> The data collection process for disaster management system involves diverse methodologies. Surveys and questionnaire to social workers and NGOs administration gives insights into management issue. Interview with disaster affected people provides qualitative perspective. Discussing with on field social workers helped in corresponding</a:t>
            </a:r>
            <a:endParaRPr lang="en-IN" sz="2400" dirty="0"/>
          </a:p>
          <a:p>
            <a:r>
              <a:rPr lang="en-IN" sz="2400" dirty="0">
                <a:latin typeface="Arial Rounded MT Bold" panose="020F0704030504030204" pitchFamily="34" charset="0"/>
              </a:rPr>
              <a:t>2.  Method of data analysis</a:t>
            </a:r>
          </a:p>
          <a:p>
            <a:r>
              <a:rPr lang="en-IN" sz="2400" dirty="0"/>
              <a:t>        </a:t>
            </a:r>
            <a:r>
              <a:rPr lang="en-US" sz="2400" dirty="0"/>
              <a:t>By conducting survey and the articles available on the websites we came to know that inefficient use of donations and the peoples want to donate but they don’t have any idea where they should make these donations. Also, the data of donor received from NGO or from government offices.</a:t>
            </a:r>
          </a:p>
          <a:p>
            <a:endParaRPr lang="en-IN" sz="2400" dirty="0"/>
          </a:p>
          <a:p>
            <a:pPr algn="just">
              <a:lnSpc>
                <a:spcPct val="107000"/>
              </a:lnSpc>
              <a:spcAft>
                <a:spcPts val="1200"/>
              </a:spcAft>
            </a:pPr>
            <a:endParaRPr lang="en-IN" sz="2400" dirty="0">
              <a:effectLst/>
              <a:latin typeface="Arial Rounded MT Bold" panose="020F07040305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401" y="104073"/>
            <a:ext cx="964276" cy="964276"/>
          </a:xfrm>
          <a:prstGeom prst="rect">
            <a:avLst/>
          </a:prstGeom>
        </p:spPr>
      </p:pic>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9951" b="49939" l="9951" r="51517">
                        <a14:foregroundMark x1="15352" y1="27549" x2="12803" y2="23726"/>
                        <a14:foregroundMark x1="14138" y1="21117" x2="18083" y2="16687"/>
                        <a14:foregroundMark x1="18083" y1="17718" x2="27367" y2="13471"/>
                        <a14:foregroundMark x1="18689" y1="16869" x2="24090" y2="14078"/>
                        <a14:foregroundMark x1="27609" y1="13774" x2="33920" y2="14624"/>
                        <a14:foregroundMark x1="34102" y1="15231" x2="40109" y2="18750"/>
                        <a14:foregroundMark x1="39502" y1="19053" x2="43750" y2="24150"/>
                        <a14:foregroundMark x1="44782" y1="25364" x2="47148" y2="25061"/>
                        <a14:foregroundMark x1="47876" y1="34405" x2="47998" y2="28398"/>
                        <a14:foregroundMark x1="47694" y1="39684" x2="48119" y2="34163"/>
                        <a14:foregroundMark x1="12682" y1="31917" x2="11954" y2="25061"/>
                        <a14:foregroundMark x1="12379" y1="32100" x2="16323" y2="38410"/>
                        <a14:foregroundMark x1="16323" y1="37803" x2="22330" y2="41626"/>
                        <a14:foregroundMark x1="21602" y1="41748" x2="31857" y2="44417"/>
                        <a14:foregroundMark x1="31735" y1="44417" x2="37136" y2="44539"/>
                        <a14:foregroundMark x1="37621" y1="44417" x2="44053" y2="44842"/>
                        <a14:foregroundMark x1="37318" y1="45267" x2="40231" y2="45267"/>
                        <a14:foregroundMark x1="44782" y1="44660" x2="47269" y2="43204"/>
                        <a14:foregroundMark x1="47573" y1="39684" x2="47876" y2="42172"/>
                      </a14:backgroundRemoval>
                    </a14:imgEffect>
                  </a14:imgLayer>
                </a14:imgProps>
              </a:ext>
              <a:ext uri="{28A0092B-C50C-407E-A947-70E740481C1C}">
                <a14:useLocalDpi xmlns:a14="http://schemas.microsoft.com/office/drawing/2010/main" val="0"/>
              </a:ext>
            </a:extLst>
          </a:blip>
          <a:stretch>
            <a:fillRect/>
          </a:stretch>
        </p:blipFill>
        <p:spPr>
          <a:xfrm>
            <a:off x="8754463" y="-726141"/>
            <a:ext cx="5511751" cy="5511751"/>
          </a:xfrm>
          <a:prstGeom prst="rect">
            <a:avLst/>
          </a:prstGeom>
        </p:spPr>
      </p:pic>
      <p:pic>
        <p:nvPicPr>
          <p:cNvPr id="8" name="Picture 7"/>
          <p:cNvPicPr>
            <a:picLocks noChangeAspect="1"/>
          </p:cNvPicPr>
          <p:nvPr/>
        </p:nvPicPr>
        <p:blipFill>
          <a:blip r:embed="rId5" cstate="print">
            <a:extLst>
              <a:ext uri="{BEBA8EAE-BF5A-486C-A8C5-ECC9F3942E4B}">
                <a14:imgProps xmlns:a14="http://schemas.microsoft.com/office/drawing/2010/main">
                  <a14:imgLayer r:embed="rId4">
                    <a14:imgEffect>
                      <a14:backgroundRemoval t="50121" b="92476" l="50789" r="94357">
                        <a14:foregroundMark x1="57403" y1="73726" x2="56068" y2="65655"/>
                        <a14:foregroundMark x1="56917" y1="66201" x2="59709" y2="57706"/>
                        <a14:foregroundMark x1="60012" y1="58617" x2="67051" y2="52184"/>
                        <a14:foregroundMark x1="67354" y1="53034" x2="72755" y2="52002"/>
                        <a14:foregroundMark x1="72633" y1="52184" x2="78155" y2="54915"/>
                        <a14:foregroundMark x1="77731" y1="55218" x2="82706" y2="59223"/>
                        <a14:foregroundMark x1="82706" y1="59223" x2="85801" y2="63471"/>
                        <a14:foregroundMark x1="85922" y1="63592" x2="88592" y2="68993"/>
                        <a14:foregroundMark x1="88714" y1="68993" x2="89624" y2="72694"/>
                        <a14:foregroundMark x1="89442" y1="73544" x2="91808" y2="75607"/>
                        <a14:foregroundMark x1="91808" y1="75485" x2="92536" y2="78823"/>
                        <a14:foregroundMark x1="92840" y1="78944" x2="92536" y2="82039"/>
                        <a14:foregroundMark x1="92536" y1="81614" x2="90777" y2="84223"/>
                        <a14:foregroundMark x1="56189" y1="70752" x2="57949" y2="76335"/>
                        <a14:foregroundMark x1="57828" y1="75910" x2="60740" y2="79976"/>
                        <a14:foregroundMark x1="60740" y1="79854" x2="65898" y2="82646"/>
                        <a14:foregroundMark x1="65413" y1="82767" x2="70874" y2="85133"/>
                        <a14:foregroundMark x1="71299" y1="85558" x2="73180" y2="86286"/>
                        <a14:foregroundMark x1="73665" y1="86286" x2="79672" y2="86286"/>
                        <a14:foregroundMark x1="80522" y1="86165" x2="86529" y2="85983"/>
                        <a14:foregroundMark x1="87136" y1="86468" x2="89320" y2="84405"/>
                        <a14:foregroundMark x1="81250" y1="86590" x2="80097" y2="86590"/>
                      </a14:backgroundRemoval>
                    </a14:imgEffect>
                  </a14:imgLayer>
                </a14:imgProps>
              </a:ext>
              <a:ext uri="{28A0092B-C50C-407E-A947-70E740481C1C}">
                <a14:useLocalDpi xmlns:a14="http://schemas.microsoft.com/office/drawing/2010/main" val="0"/>
              </a:ext>
            </a:extLst>
          </a:blip>
          <a:stretch>
            <a:fillRect/>
          </a:stretch>
        </p:blipFill>
        <p:spPr>
          <a:xfrm rot="20681871">
            <a:off x="220200" y="2573415"/>
            <a:ext cx="5416006" cy="5416006"/>
          </a:xfrm>
          <a:prstGeom prst="rect">
            <a:avLst/>
          </a:prstGeom>
        </p:spPr>
      </p:pic>
    </p:spTree>
    <p:extLst>
      <p:ext uri="{BB962C8B-B14F-4D97-AF65-F5344CB8AC3E}">
        <p14:creationId xmlns:p14="http://schemas.microsoft.com/office/powerpoint/2010/main" val="1124900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150766" y="201490"/>
            <a:ext cx="6242286" cy="769441"/>
          </a:xfrm>
          <a:prstGeom prst="rect">
            <a:avLst/>
          </a:prstGeom>
        </p:spPr>
        <p:txBody>
          <a:bodyPr wrap="none">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Technology stacking :</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TextBox 3"/>
          <p:cNvSpPr txBox="1"/>
          <p:nvPr/>
        </p:nvSpPr>
        <p:spPr>
          <a:xfrm>
            <a:off x="322907" y="1529144"/>
            <a:ext cx="11869093" cy="3785652"/>
          </a:xfrm>
          <a:prstGeom prst="rect">
            <a:avLst/>
          </a:prstGeom>
          <a:noFill/>
        </p:spPr>
        <p:txBody>
          <a:bodyPr wrap="square" rtlCol="0">
            <a:spAutoFit/>
          </a:bodyPr>
          <a:lstStyle/>
          <a:p>
            <a:pPr marL="342900" indent="-342900">
              <a:buBlip>
                <a:blip r:embed="rId2"/>
              </a:buBlip>
            </a:pPr>
            <a:r>
              <a:rPr lang="en-US" sz="2400" dirty="0">
                <a:latin typeface="Arial Rounded MT Bold" panose="020F0704030504030204" pitchFamily="34" charset="0"/>
              </a:rPr>
              <a:t>Front end :</a:t>
            </a:r>
          </a:p>
          <a:p>
            <a:pPr marL="457200" indent="-457200">
              <a:buFont typeface="+mj-lt"/>
              <a:buAutoNum type="arabicPeriod"/>
            </a:pPr>
            <a:r>
              <a:rPr lang="en-US" sz="2400" dirty="0">
                <a:latin typeface="Arial Rounded MT Bold" panose="020F0704030504030204" pitchFamily="34" charset="0"/>
              </a:rPr>
              <a:t>HTML(Hyper Text Markup Language)</a:t>
            </a:r>
          </a:p>
          <a:p>
            <a:pPr marL="457200" indent="-457200">
              <a:buFont typeface="+mj-lt"/>
              <a:buAutoNum type="arabicPeriod"/>
            </a:pPr>
            <a:r>
              <a:rPr lang="en-US" sz="2400" dirty="0">
                <a:latin typeface="Arial Rounded MT Bold" panose="020F0704030504030204" pitchFamily="34" charset="0"/>
              </a:rPr>
              <a:t>CSS (Cascading Style Sheet)</a:t>
            </a:r>
          </a:p>
          <a:p>
            <a:pPr marL="457200" indent="-457200">
              <a:buFont typeface="+mj-lt"/>
              <a:buAutoNum type="arabicPeriod"/>
            </a:pPr>
            <a:r>
              <a:rPr lang="en-US" sz="2400" dirty="0">
                <a:latin typeface="Arial Rounded MT Bold" panose="020F0704030504030204" pitchFamily="34" charset="0"/>
              </a:rPr>
              <a:t>JavaScript</a:t>
            </a:r>
          </a:p>
          <a:p>
            <a:pPr marL="457200" indent="-457200">
              <a:buFont typeface="+mj-lt"/>
              <a:buAutoNum type="arabicPeriod"/>
            </a:pPr>
            <a:endParaRPr lang="en-US" sz="2400" dirty="0">
              <a:latin typeface="Arial Rounded MT Bold" panose="020F0704030504030204" pitchFamily="34" charset="0"/>
            </a:endParaRPr>
          </a:p>
          <a:p>
            <a:pPr marL="342900" indent="-342900">
              <a:buBlip>
                <a:blip r:embed="rId2"/>
              </a:buBlip>
            </a:pPr>
            <a:r>
              <a:rPr lang="en-US" sz="2400" dirty="0">
                <a:latin typeface="Arial Rounded MT Bold" panose="020F0704030504030204" pitchFamily="34" charset="0"/>
              </a:rPr>
              <a:t>Back end :</a:t>
            </a:r>
          </a:p>
          <a:p>
            <a:pPr marL="457200" indent="-457200">
              <a:buFont typeface="+mj-lt"/>
              <a:buAutoNum type="arabicPeriod"/>
            </a:pPr>
            <a:r>
              <a:rPr lang="en-US" sz="2400" dirty="0">
                <a:latin typeface="Arial Rounded MT Bold" panose="020F0704030504030204" pitchFamily="34" charset="0"/>
              </a:rPr>
              <a:t>PHP(Hypertext </a:t>
            </a:r>
            <a:r>
              <a:rPr lang="en-US" sz="2400" dirty="0" err="1">
                <a:latin typeface="Arial Rounded MT Bold" panose="020F0704030504030204" pitchFamily="34" charset="0"/>
              </a:rPr>
              <a:t>PreProcessor</a:t>
            </a:r>
            <a:r>
              <a:rPr lang="en-US" sz="2400" dirty="0">
                <a:latin typeface="Arial Rounded MT Bold" panose="020F0704030504030204" pitchFamily="34" charset="0"/>
              </a:rPr>
              <a:t>)</a:t>
            </a:r>
          </a:p>
          <a:p>
            <a:pPr marL="457200" indent="-457200">
              <a:buFont typeface="+mj-lt"/>
              <a:buAutoNum type="arabicPeriod"/>
            </a:pPr>
            <a:r>
              <a:rPr lang="en-US" sz="2400" dirty="0" err="1">
                <a:latin typeface="Arial Rounded MT Bold" panose="020F0704030504030204" pitchFamily="34" charset="0"/>
              </a:rPr>
              <a:t>MySql</a:t>
            </a:r>
            <a:r>
              <a:rPr lang="en-US" sz="2400" dirty="0">
                <a:latin typeface="Arial Rounded MT Bold" panose="020F0704030504030204" pitchFamily="34" charset="0"/>
              </a:rPr>
              <a:t> (Database)</a:t>
            </a:r>
          </a:p>
          <a:p>
            <a:pPr marL="457200" indent="-457200">
              <a:buFont typeface="+mj-lt"/>
              <a:buAutoNum type="arabicPeriod"/>
            </a:pPr>
            <a:r>
              <a:rPr lang="en-US" sz="2400" dirty="0">
                <a:latin typeface="Arial Rounded MT Bold" panose="020F0704030504030204" pitchFamily="34" charset="0"/>
              </a:rPr>
              <a:t>XAMPP</a:t>
            </a:r>
          </a:p>
          <a:p>
            <a:endParaRPr lang="en-IN" sz="2400" dirty="0">
              <a:latin typeface="Arial Rounded MT Bold" panose="020F0704030504030204" pitchFamily="34" charset="0"/>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10950" b="90450" l="8800" r="90700"/>
                    </a14:imgEffect>
                  </a14:imgLayer>
                </a14:imgProps>
              </a:ext>
              <a:ext uri="{28A0092B-C50C-407E-A947-70E740481C1C}">
                <a14:useLocalDpi xmlns:a14="http://schemas.microsoft.com/office/drawing/2010/main" val="0"/>
              </a:ext>
            </a:extLst>
          </a:blip>
          <a:stretch>
            <a:fillRect/>
          </a:stretch>
        </p:blipFill>
        <p:spPr>
          <a:xfrm>
            <a:off x="5658835" y="1112847"/>
            <a:ext cx="6927368" cy="461824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401" y="104073"/>
            <a:ext cx="964276" cy="964276"/>
          </a:xfrm>
          <a:prstGeom prst="rect">
            <a:avLst/>
          </a:prstGeom>
        </p:spPr>
      </p:pic>
      <p:pic>
        <p:nvPicPr>
          <p:cNvPr id="7" name="Picture 6"/>
          <p:cNvPicPr/>
          <p:nvPr/>
        </p:nvPicPr>
        <p:blipFill>
          <a:blip r:embed="rId6"/>
          <a:stretch>
            <a:fillRect/>
          </a:stretch>
        </p:blipFill>
        <p:spPr>
          <a:xfrm>
            <a:off x="10121774" y="181877"/>
            <a:ext cx="1861996" cy="868325"/>
          </a:xfrm>
          <a:prstGeom prst="rect">
            <a:avLst/>
          </a:prstGeom>
        </p:spPr>
      </p:pic>
    </p:spTree>
    <p:extLst>
      <p:ext uri="{BB962C8B-B14F-4D97-AF65-F5344CB8AC3E}">
        <p14:creationId xmlns:p14="http://schemas.microsoft.com/office/powerpoint/2010/main" val="116273000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959</Words>
  <Application>Microsoft Office PowerPoint</Application>
  <PresentationFormat>Widescreen</PresentationFormat>
  <Paragraphs>86</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Rounded MT Bold</vt:lpstr>
      <vt:lpstr>Bell MT</vt:lpstr>
      <vt:lpstr>Calibri</vt:lpstr>
      <vt:lpstr>Calibri Light</vt:lpstr>
      <vt:lpstr>Office Theme</vt:lpstr>
      <vt:lpstr>PowerPoint Presentation</vt:lpstr>
      <vt:lpstr>CONTENT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Yadnesh Budukh</cp:lastModifiedBy>
  <cp:revision>33</cp:revision>
  <dcterms:created xsi:type="dcterms:W3CDTF">2024-01-16T17:49:57Z</dcterms:created>
  <dcterms:modified xsi:type="dcterms:W3CDTF">2024-08-29T11:40:54Z</dcterms:modified>
</cp:coreProperties>
</file>